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4675F9-8031-42AD-83E7-15D828EF8E57}">
  <a:tblStyle styleId="{4A4675F9-8031-42AD-83E7-15D828EF8E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d1fa4d9d9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d1fa4d9d9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d1fa4d9d9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d1fa4d9d9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d1fa4d9d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d1fa4d9d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d72a8140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d72a814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d1fa4d9d9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d1fa4d9d9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d1fa4d9d9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d1fa4d9d9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d1fa4d9d9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d1fa4d9d9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9553d95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9553d95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UE Optimization Training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280"/>
              <a:t>Contributors: Matt Canei, Lead Technical Artist | ILMxLAB</a:t>
            </a:r>
            <a:endParaRPr sz="128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3998" cy="62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-51186"/>
            <a:ext cx="728401" cy="7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Performance Principles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715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Starting Lessons for “Performance-Mindedness”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Learn your show’s FPS/Frame budget.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Learn your department’s “slice of the pie”. Ex: VFX budget vs. Character budget.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Learn the target hardware of what will render/play the show.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Learn how your development hardware differs.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Learn how your discipline affects performance.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Performance Principles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715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Principles for Optimized Assets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Less is more - the smallest amount of triangles, cards, textures, etc. that still fulfills visual targets/direction.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Design detail into the most important areas; drop detail in the least/furthest from camera.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Profile/self-check assets regularly.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Optimize scenes starting with worst offenders/low-hanging fruit.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If test hardware differs from target hardware, measure performance as “% of scene”.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Performance Principles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Google Shape;81;p16"/>
          <p:cNvGraphicFramePr/>
          <p:nvPr/>
        </p:nvGraphicFramePr>
        <p:xfrm>
          <a:off x="311700" y="121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{4A4675F9-8031-42AD-83E7-15D828EF8E57}</a:tableStyleId>
              </a:tblPr>
              <a:tblGrid>
                <a:gridCol w="1985000"/>
                <a:gridCol w="1447800"/>
                <a:gridCol w="1788225"/>
                <a:gridCol w="1729025"/>
                <a:gridCol w="1570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Type of Show(s)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Stagecraft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Interactive/Game (Mobile)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Interactive/Game (Console/PC)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VR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FPS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24FPS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30FPS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60FPS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90FPS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Frame Time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41.66ms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33.33ms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16.66ms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11.11ms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677225"/>
            <a:ext cx="72390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358"/>
              <a:buNone/>
            </a:pPr>
            <a:r>
              <a:rPr lang="en" sz="1685">
                <a:solidFill>
                  <a:schemeClr val="dk1"/>
                </a:solidFill>
              </a:rPr>
              <a:t>Common Real-time Budgets on ILM Shows</a:t>
            </a:r>
            <a:endParaRPr sz="1685"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25625" y="3900175"/>
            <a:ext cx="852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Tips: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1000 / FPS = Frame Time | 1000 / Frame Time = FPS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Performance is most accurately measured/displayed in milliseconds.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higher the FPS budget the less milliseconds your </a:t>
            </a:r>
            <a:r>
              <a:rPr lang="en">
                <a:solidFill>
                  <a:schemeClr val="dk1"/>
                </a:solidFill>
              </a:rPr>
              <a:t>frame</a:t>
            </a:r>
            <a:r>
              <a:rPr lang="en">
                <a:solidFill>
                  <a:schemeClr val="dk1"/>
                </a:solidFill>
              </a:rPr>
              <a:t> has to fit in.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Creating Content Budgets (Pre-Production)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715850"/>
            <a:ext cx="8520600" cy="40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200">
                <a:solidFill>
                  <a:schemeClr val="dk1"/>
                </a:solidFill>
              </a:rPr>
              <a:t>Questions to Answer to Guide Content Budget Creation</a:t>
            </a:r>
            <a:r>
              <a:rPr lang="en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is our target platform(s)?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What kind of CPU/GPU/Memory “power” does the platform(s) have? </a:t>
            </a:r>
            <a:r>
              <a:rPr i="1" lang="en" sz="1200">
                <a:solidFill>
                  <a:schemeClr val="dk1"/>
                </a:solidFill>
              </a:rPr>
              <a:t>This guides everything. You need to know hardware “breaking points”. If its VR, bud</a:t>
            </a:r>
            <a:r>
              <a:rPr i="1" lang="en" sz="1200">
                <a:solidFill>
                  <a:schemeClr val="dk1"/>
                </a:solidFill>
              </a:rPr>
              <a:t>gets are usually half of non-VR because it renders uniquely per eye.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is our lighting schema (Fully dynamic, baked, dynamic sun/baked local, etc.)?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i="1" lang="en" sz="1200">
                <a:solidFill>
                  <a:schemeClr val="dk1"/>
                </a:solidFill>
              </a:rPr>
              <a:t>More dynamic lights = more shadow geo = lower tri counts.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i="1" lang="en" sz="1200">
                <a:solidFill>
                  <a:schemeClr val="dk1"/>
                </a:solidFill>
              </a:rPr>
              <a:t>What is our Frame Rate Target? 30FPS(33.33ms), 60FPS (16.66ms), 90FPS (11.11ms). </a:t>
            </a:r>
            <a:endParaRPr i="1"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i="1" lang="en" sz="1200">
                <a:solidFill>
                  <a:schemeClr val="dk1"/>
                </a:solidFill>
              </a:rPr>
              <a:t>This decision establishes the quality ceiling. Sometimes you can do 33.3ms GPU and 16.6ms game/input. In general, high quality projects should be 30FPS, fast/twitchy gameplay projects should be 60. VR HAS to be 90 b/c motion sickness.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visual features need researched/want to be used?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i="1" lang="en" sz="1200">
                <a:solidFill>
                  <a:schemeClr val="dk1"/>
                </a:solidFill>
              </a:rPr>
              <a:t>Rendering features can have a high base cost just to exist (ex. Lumen in UE5).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are the visual pillars?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i="1" lang="en" sz="1200">
                <a:solidFill>
                  <a:schemeClr val="dk1"/>
                </a:solidFill>
              </a:rPr>
              <a:t>This helps guide where to allocate more budget when subdividing between departments.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anti-aliasing/resolution management systems will we use?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i="1" lang="en" sz="1200">
                <a:solidFill>
                  <a:schemeClr val="dk1"/>
                </a:solidFill>
              </a:rPr>
              <a:t>Default UE4/5 Temporal AA, DLSS, AMD FSR, etc. Can we use Dynamic Res? Eye-tracking-based resolution, etc. This helps guide base performance and base image clarity of silhouettes.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much VRAM/memory do we have?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This determines max texture sizes, has some impact on mesh memory.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Performance Metrics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487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Unreal processes real-time scenes in threads: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Frame: </a:t>
            </a:r>
            <a:r>
              <a:rPr lang="en">
                <a:solidFill>
                  <a:schemeClr val="dk1"/>
                </a:solidFill>
              </a:rPr>
              <a:t>Total time to calculate the frame.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Game: </a:t>
            </a:r>
            <a:r>
              <a:rPr lang="en">
                <a:solidFill>
                  <a:schemeClr val="dk1"/>
                </a:solidFill>
              </a:rPr>
              <a:t>C++/Blueprint CPU operations.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Draw: </a:t>
            </a:r>
            <a:r>
              <a:rPr lang="en">
                <a:solidFill>
                  <a:schemeClr val="dk1"/>
                </a:solidFill>
              </a:rPr>
              <a:t>Rendering CPU operations (what to render).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GPU: </a:t>
            </a:r>
            <a:r>
              <a:rPr lang="en">
                <a:solidFill>
                  <a:schemeClr val="dk1"/>
                </a:solidFill>
              </a:rPr>
              <a:t>Rendering GPU operations (final pixels - after CPU render operations).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RHI: </a:t>
            </a:r>
            <a:r>
              <a:rPr lang="en">
                <a:solidFill>
                  <a:schemeClr val="dk1"/>
                </a:solidFill>
              </a:rPr>
              <a:t>Rendering Hardware Interface (some platforms use this) - How Unreal C++ communicates with Render APIs (DirectX, OpenGL, etc.)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5450" y="1152465"/>
            <a:ext cx="296227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335925" y="3707750"/>
            <a:ext cx="2962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Tip: Press ~ to open console in UE editor (or running the game)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</a:rPr>
              <a:t>Stat unit</a:t>
            </a:r>
            <a:r>
              <a:rPr lang="en" sz="1200">
                <a:solidFill>
                  <a:schemeClr val="dk1"/>
                </a:solidFill>
              </a:rPr>
              <a:t> - Displays the thread timings above.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</a:rPr>
              <a:t>Stat fps </a:t>
            </a:r>
            <a:r>
              <a:rPr lang="en" sz="1200">
                <a:solidFill>
                  <a:schemeClr val="dk1"/>
                </a:solidFill>
              </a:rPr>
              <a:t>- Displays FPS.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Performance Principles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19"/>
          <p:cNvGraphicFramePr/>
          <p:nvPr/>
        </p:nvGraphicFramePr>
        <p:xfrm>
          <a:off x="311700" y="99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{4A4675F9-8031-42AD-83E7-15D828EF8E57}</a:tableStyleId>
              </a:tblPr>
              <a:tblGrid>
                <a:gridCol w="1748175"/>
                <a:gridCol w="1684625"/>
                <a:gridCol w="1788225"/>
                <a:gridCol w="1729025"/>
                <a:gridCol w="1570550"/>
              </a:tblGrid>
              <a:tr h="64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Term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Overdraw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Sub-pixel Geometry / Quad Overdraw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Shader Complexity (Instruction Count)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Light Complexity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1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Practical Definition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Rendering of the same pixel multiple times, due to overlapping non-opaque sprites or geometry.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Rendering of small polygons in blocks of 4 pixels (2x2).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Also: Many vertices rendering within individual pixels.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The number of shader instructions calculated in each pixel &amp; vertex.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The number of overlapping light radii/calculations per pixel.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1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Impact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Render slow downs due to redundant rendering of the same pixel.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Each layer of overlap = worse performance.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Similar to overdraw, the renderer has to process many vertex operations for small pixel spaces.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The more shader instructions per-pixel &amp; per-vertex, the more calculation time per-pixel &amp; per-vertex.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Overlapping dynamic light radii cause redundant draw calls of Per-Object and Pre-Shadows for all affected objects.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18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Example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601025"/>
            <a:ext cx="72390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358"/>
              <a:buNone/>
            </a:pPr>
            <a:r>
              <a:rPr lang="en" sz="1685">
                <a:solidFill>
                  <a:schemeClr val="dk1"/>
                </a:solidFill>
              </a:rPr>
              <a:t>Common Performance Terms</a:t>
            </a:r>
            <a:endParaRPr sz="1685">
              <a:solidFill>
                <a:schemeClr val="dk1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8274" y="3961599"/>
            <a:ext cx="1281951" cy="11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4500" y="4060800"/>
            <a:ext cx="1738152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2725" y="4266400"/>
            <a:ext cx="1729025" cy="49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1750" y="4031969"/>
            <a:ext cx="1570549" cy="88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Performance Principles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20"/>
          <p:cNvGraphicFramePr/>
          <p:nvPr/>
        </p:nvGraphicFramePr>
        <p:xfrm>
          <a:off x="311700" y="99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{4A4675F9-8031-42AD-83E7-15D828EF8E57}</a:tableStyleId>
              </a:tblPr>
              <a:tblGrid>
                <a:gridCol w="1748175"/>
                <a:gridCol w="1684625"/>
                <a:gridCol w="1788225"/>
                <a:gridCol w="1729025"/>
                <a:gridCol w="1570550"/>
              </a:tblGrid>
              <a:tr h="64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Term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VFX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Environment Art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Character / CrDev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Lighting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16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Common Bottlenecks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Overdraw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Draw Calls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Shader Complexity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Quad overdraw/sub-pixel geo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Overdraw (foliage)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Draw Calls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Quad overdraw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Shader complexity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Bone count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Lighting Complexity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Tri Count (Shadow Tris)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Overall GPU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22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Quick Fixes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Reduce lifetimes of sprites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Keep card geo more closely conformed to sprite/alpha.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Reduce spawn rates based on camera distance/distance from camera.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Keep materials simple.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Always have LOD’s for objects that automatically or specifically swap to lower detail at distance.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Use the least amount of geo possible to hit the look.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Not all textures have to be the same size/largest size.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Always have LOD’s for characters to drop geo at distance.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Create simpler materials for lower LODs.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If texture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changes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can happen in the texture do it there, not in the shader.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Avoid light radii overlapping, this causes multiplicative/reundant light/shadow rendering.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Lights drive up the cost of all content types.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Use the minimum amounts of lights possible to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achieve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look.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601025"/>
            <a:ext cx="72390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358"/>
              <a:buNone/>
            </a:pPr>
            <a:r>
              <a:rPr lang="en" sz="1685">
                <a:solidFill>
                  <a:schemeClr val="dk1"/>
                </a:solidFill>
              </a:rPr>
              <a:t>Common Departmental Performance Bottlenecks</a:t>
            </a:r>
            <a:endParaRPr sz="168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29"/>
            <a:ext cx="9143998" cy="6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type="title"/>
          </p:nvPr>
        </p:nvSpPr>
        <p:spPr>
          <a:xfrm>
            <a:off x="0" y="-2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- Performance Profiling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7713" y="25014"/>
            <a:ext cx="728401" cy="728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21"/>
          <p:cNvGraphicFramePr/>
          <p:nvPr/>
        </p:nvGraphicFramePr>
        <p:xfrm>
          <a:off x="311700" y="99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{4A4675F9-8031-42AD-83E7-15D828EF8E57}</a:tableStyleId>
              </a:tblPr>
              <a:tblGrid>
                <a:gridCol w="1748175"/>
                <a:gridCol w="1684625"/>
                <a:gridCol w="1788225"/>
                <a:gridCol w="1729025"/>
                <a:gridCol w="1570550"/>
              </a:tblGrid>
              <a:tr h="64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Project Phase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Early/Pre-Production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Deep Development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Late Dev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 Content-Lock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Build Configuration/General Test Config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Development Build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No FPS cap, no Vsync, No Dynamic Res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Development Build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No FPS cap, no vsync, no dynamic res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Development Build (and Test if time permits)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No FPS cap, no vsync, no dynamic res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Test Build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No FPS cap, no Vsync, Dynamic res on (if project uses)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22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Commands/Notes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Csvprofile start/stop OR startfpschart / stopfpschart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Usually you want t.maxfps 0; r.vsync 0; r.dynamicres.operationmode 0; r.gpucsvstatsenabled 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Csvprofile start/stop OR startfpschart / stopfpschart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Usually you want t.maxfps 0; r.vsync 0; r.dynamicres.operationmode 0; r.gpucsvstatsenabled 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Csvprofile start/stop OR startfpschart / stopfpschart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Usually you want t.maxfps 0; r.vsync 0; r.dynamicres.operationmode 0; r.gpucsvstatsenabled 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Csvprofile start/stop OR startfpschart / stopfpschart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Usually you want t.maxfps 0; r.vsync 0; r.dynamicres.operationmode 2; r.gpucsvstatsenabled 1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601025"/>
            <a:ext cx="72390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358"/>
              <a:buNone/>
            </a:pPr>
            <a:r>
              <a:rPr lang="en" sz="1685">
                <a:solidFill>
                  <a:schemeClr val="dk1"/>
                </a:solidFill>
              </a:rPr>
              <a:t>Type of Perf Testing and When to Use</a:t>
            </a:r>
            <a:endParaRPr sz="168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